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5" r:id="rId3"/>
    <p:sldId id="400" r:id="rId4"/>
    <p:sldId id="385" r:id="rId5"/>
    <p:sldId id="395" r:id="rId6"/>
    <p:sldId id="396" r:id="rId7"/>
    <p:sldId id="397" r:id="rId8"/>
    <p:sldId id="398" r:id="rId9"/>
    <p:sldId id="404" r:id="rId10"/>
    <p:sldId id="401" r:id="rId11"/>
    <p:sldId id="403" r:id="rId12"/>
    <p:sldId id="405" r:id="rId13"/>
    <p:sldId id="406" r:id="rId14"/>
    <p:sldId id="351" r:id="rId15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ngrui" initials="z" lastIdx="3" clrIdx="0"/>
  <p:cmAuthor id="1" name="649696386@qq.com" initials="6" lastIdx="12" clrIdx="0"/>
  <p:cmAuthor id="2" name="Ling Wang" initials="LW" lastIdx="147" clrIdx="1"/>
  <p:cmAuthor id="3" name="张 心妍" initials="张" lastIdx="3" clrIdx="2"/>
  <p:cmAuthor id="4" name="admin" initials="a" lastIdx="14" clrIdx="3"/>
  <p:cmAuthor id="5" name="Administrator" initials="A" lastIdx="8" clrIdx="4"/>
  <p:cmAuthor id="6" name="秀丽" initials="秀" lastIdx="7" clrIdx="0"/>
  <p:cmAuthor id="7" name="39908" initials="3" lastIdx="1" clrIdx="6"/>
  <p:cmAuthor id="9" name="作者" initials="A" lastIdx="0" clrIdx="8"/>
  <p:cmAuthor id="12" name="zl123" initials="z" lastIdx="1" clrIdx="11"/>
  <p:cmAuthor id="227368198" name="董永" initials="董" lastIdx="1" clrIdx="0"/>
  <p:cmAuthor id="20" name="作成者" initials="A" lastIdx="0" clrIdx="20"/>
  <p:cmAuthor id="21" name="wens" initials="w" lastIdx="1" clrIdx="21"/>
  <p:cmAuthor id="22" name="杉本 浩伸" initials="杉本" lastIdx="1" clrIdx="2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FFF"/>
    <a:srgbClr val="E61932"/>
    <a:srgbClr val="0000FF"/>
    <a:srgbClr val="AA00FF"/>
    <a:srgbClr val="00AB00"/>
    <a:srgbClr val="FF55FF"/>
    <a:srgbClr val="F21B35"/>
    <a:srgbClr val="A2D1F3"/>
    <a:srgbClr val="05314B"/>
    <a:srgbClr val="02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87700" autoAdjust="0"/>
  </p:normalViewPr>
  <p:slideViewPr>
    <p:cSldViewPr snapToGrid="0">
      <p:cViewPr varScale="1">
        <p:scale>
          <a:sx n="70" d="100"/>
          <a:sy n="70" d="100"/>
        </p:scale>
        <p:origin x="8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998" y="96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ableStyles" Target="tableStyles.xml"/><Relationship Id="rId21" Type="http://schemas.openxmlformats.org/officeDocument/2006/relationships/commentAuthors" Target="commentAuthors.xml"/><Relationship Id="rId22" Type="http://schemas.openxmlformats.org/officeDocument/2006/relationships/tags" Target="tags/tag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5A9D5-598A-496C-BB4E-8FAA28E24C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72482-5FAF-48E5-8F85-043DBD6A8E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00FA0-3F4E-3B49-A067-06319C71009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25269" y="1463850"/>
            <a:ext cx="2706370" cy="3476010"/>
            <a:chOff x="6231890" y="1610995"/>
            <a:chExt cx="2706370" cy="34760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6695086" y="484526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DCFEC">
                    <a:alpha val="0"/>
                  </a:srgbClr>
                </a:gs>
                <a:gs pos="21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957120" y="1563370"/>
            <a:ext cx="564370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5000" dirty="0" smtClean="0">
                <a:gradFill>
                  <a:gsLst>
                    <a:gs pos="0">
                      <a:srgbClr val="A2D1F3"/>
                    </a:gs>
                    <a:gs pos="100000">
                      <a:srgbClr val="E3F0FD">
                        <a:alpha val="53000"/>
                      </a:srgbClr>
                    </a:gs>
                  </a:gsLst>
                  <a:lin ang="5400000" scaled="1"/>
                </a:gra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ea"/>
              </a:rPr>
              <a:t>2025 </a:t>
            </a:r>
            <a:endParaRPr lang="en-US" altLang="zh-CN" sz="15000" dirty="0" smtClean="0">
              <a:gradFill>
                <a:gsLst>
                  <a:gs pos="0">
                    <a:srgbClr val="A2D1F3"/>
                  </a:gs>
                  <a:gs pos="100000">
                    <a:srgbClr val="E3F0FD">
                      <a:alpha val="53000"/>
                    </a:srgbClr>
                  </a:gs>
                </a:gsLst>
                <a:lin ang="5400000" scaled="1"/>
              </a:gradFill>
              <a:latin typeface="HarmonyOS Sans SC Medium" panose="00000600000000000000" pitchFamily="2" charset="-122"/>
              <a:ea typeface="HarmonyOS Sans SC Medium" panose="00000600000000000000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823402" y="-1428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，</a:t>
            </a:r>
            <a:endParaRPr lang="zh-CN" altLang="en-US" sz="1400" kern="12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419597" y="3097493"/>
            <a:ext cx="5809541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/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 userDrawn="1"/>
        </p:nvSpPr>
        <p:spPr>
          <a:xfrm>
            <a:off x="1905947" y="2605409"/>
            <a:ext cx="3567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j-cs"/>
              </a:defRPr>
            </a:lvl1pPr>
          </a:lstStyle>
          <a:p>
            <a:r>
              <a:rPr kumimoji="1" lang="en-GB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671259" y="3126603"/>
            <a:ext cx="176270" cy="236195"/>
            <a:chOff x="0" y="0"/>
            <a:chExt cx="3838575" cy="5143500"/>
          </a:xfrm>
          <a:solidFill>
            <a:srgbClr val="E61932"/>
          </a:solidFill>
        </p:grpSpPr>
        <p:sp>
          <p:nvSpPr>
            <p:cNvPr id="33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452785" cy="13075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039350" y="209550"/>
            <a:ext cx="1933575" cy="800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153379" y="1624909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153379" y="2614613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5153379" y="3604317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153379" y="4594020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306050" y="0"/>
            <a:ext cx="1781175" cy="108585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32460"/>
            <a:ext cx="7887768" cy="633643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08822" y="2971800"/>
            <a:ext cx="7633205" cy="72724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500" baseline="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kumimoji="1" lang="zh-CN" altLang="en-US" dirty="0"/>
              <a:t>放置标题</a:t>
            </a:r>
            <a:endParaRPr kumimoji="1" lang="zh-CN" altLang="en-US" dirty="0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49955" y="2872759"/>
            <a:ext cx="2112021" cy="119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800" b="0" i="0" spc="50" baseline="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2574153" y="3188262"/>
            <a:ext cx="0" cy="372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827142" y="0"/>
            <a:ext cx="1364857" cy="890124"/>
          </a:xfrm>
          <a:prstGeom prst="rect">
            <a:avLst/>
          </a:prstGeom>
        </p:spPr>
      </p:pic>
      <p:sp>
        <p:nvSpPr>
          <p:cNvPr id="14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0016" y="214519"/>
            <a:ext cx="10515600" cy="538517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659180" y="1610995"/>
            <a:ext cx="2706370" cy="3454990"/>
            <a:chOff x="6231890" y="1610995"/>
            <a:chExt cx="2706370" cy="345499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642536" y="482424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2D1F3">
                    <a:alpha val="0"/>
                  </a:srgbClr>
                </a:gs>
                <a:gs pos="19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31371" y="208731"/>
            <a:ext cx="9001000" cy="576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735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8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3000" y="908720"/>
            <a:ext cx="11286000" cy="338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zh-CN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8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1471620" y="6445716"/>
            <a:ext cx="10296000" cy="2880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4"/>
          <p:cNvSpPr>
            <a:spLocks noGrp="1"/>
          </p:cNvSpPr>
          <p:nvPr>
            <p:ph type="title"/>
          </p:nvPr>
        </p:nvSpPr>
        <p:spPr>
          <a:xfrm>
            <a:off x="349075" y="249696"/>
            <a:ext cx="10515600" cy="624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16"/>
          <p:cNvCxnSpPr/>
          <p:nvPr userDrawn="1"/>
        </p:nvCxnSpPr>
        <p:spPr>
          <a:xfrm>
            <a:off x="336000" y="6408724"/>
            <a:ext cx="11520000" cy="0"/>
          </a:xfrm>
          <a:prstGeom prst="straightConnector1">
            <a:avLst/>
          </a:prstGeom>
          <a:noFill/>
          <a:ln w="6350">
            <a:solidFill>
              <a:srgbClr val="BFBFBF"/>
            </a:solidFill>
            <a:prstDash val="solid"/>
          </a:ln>
        </p:spPr>
      </p:cxnSp>
      <p:sp>
        <p:nvSpPr>
          <p:cNvPr id="11" name="矩形 10"/>
          <p:cNvSpPr/>
          <p:nvPr userDrawn="1"/>
        </p:nvSpPr>
        <p:spPr>
          <a:xfrm>
            <a:off x="349075" y="869576"/>
            <a:ext cx="96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14F8C13C-8639-4A19-B422-AD14E86F97E3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image" Target="../media/image5.png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zh-CN" sz="500" b="0" i="0" kern="1200" spc="30" baseline="0" dirty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08368" y="6544163"/>
            <a:ext cx="29204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2025</a:t>
            </a:r>
            <a:r>
              <a:rPr kumimoji="1" lang="zh-CN" altLang="en-US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 </a:t>
            </a: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© WUHAN KOTEI INFORMATICS CO.,LTD. All Rights Reserved.  </a:t>
            </a:r>
            <a:r>
              <a:rPr kumimoji="1" lang="en-US" altLang="zh-CN" sz="500" b="0" i="0" kern="120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Confidential</a:t>
            </a:r>
            <a:endParaRPr kumimoji="1" lang="en-US" altLang="zh-CN" sz="500" b="0" i="0" kern="1200" spc="30" baseline="0" dirty="0" smtClean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>
          <a:xfrm>
            <a:off x="10562788" y="0"/>
            <a:ext cx="1629212" cy="69833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18709" y="295274"/>
            <a:ext cx="215170" cy="288319"/>
            <a:chOff x="0" y="0"/>
            <a:chExt cx="3838575" cy="5143500"/>
          </a:xfrm>
          <a:solidFill>
            <a:srgbClr val="E61932"/>
          </a:solidFill>
        </p:grpSpPr>
        <p:sp>
          <p:nvSpPr>
            <p:cNvPr id="8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9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9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217930" y="3685032"/>
            <a:ext cx="8335010" cy="914400"/>
          </a:xfrm>
        </p:spPr>
        <p:txBody>
          <a:bodyPr/>
          <a:lstStyle/>
          <a:p>
            <a:r>
              <a:rPr lang="zh-CN" altLang="en-US" sz="6000" dirty="0" smtClean="0" i="1" u="sng">
                <a:solidFill>
                  <a:srgbClr val="FF0000"/>
                </a:solidFill>
              </a:rPr>
              <a:t>智能体及扣子介绍</a:t>
            </a:r>
            <a:r>
              <a:rPr sz="1000"/>
              <a:t> 【标记: 字体不规范】</a:t>
            </a:r>
            <a:endParaRPr lang="zh-CN" alt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" y="182880"/>
            <a:ext cx="59436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/>
              <a:t>问题汇总:
- 字体不规范 [warning] x132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扣子介绍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22070"/>
            <a:ext cx="10058400" cy="508952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7352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33488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6085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角色说明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7465" y="937895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智能体设计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1852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调试界面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扣子核心优点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725" y="2066290"/>
            <a:ext cx="2722245" cy="277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1610" y="167005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2038350"/>
            <a:ext cx="2261235" cy="2773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195" y="160782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模块化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76650" y="166751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低代码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30" y="2038350"/>
            <a:ext cx="3100705" cy="27730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79280" y="1667510"/>
            <a:ext cx="176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开发环境解耦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思考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10474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由于扣子具有低代码和开发环境解耦这两个特点，十分利于非开发人员使用来完成自动化工具开发。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工具库用户开放这一特点非常利于企业内部知识沉淀和转化，可将以往项目都形成工具并发布到工具库提供其他人使用，可取代目前我们公司的技术货架。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由于低代码本身已经是流程图的方式呈现，这有利于需求和实施对齐，并利于过程审查。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复杂软件开发项目可将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编程智能体（如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Cursor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）与扣子结合使用，扣子适合将需求快速转换成技术实施方案，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AI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编程智能体适合实现方案中逻辑复杂的功能模块及方便测试。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考虑到当前</a:t>
            </a:r>
            <a:r>
              <a:rPr lang="en-US" altLang="zh-CN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编程智能体的出现，软件开发已变得更加简单，低代码本身的优势已经极大缩减，扣子的核心作用我认为在于企业内部的项目开发过程管理。</a:t>
            </a:r>
            <a:r>
              <a:rPr sz="1000"/>
              <a:t> 【标记: 字体不规范x9】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85657" y="2335748"/>
            <a:ext cx="3297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THANKS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4967" y="544069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i="1" u="sng">
                <a:solidFill>
                  <a:srgbClr val="FF0000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扫二维码，了解更多</a:t>
            </a:r>
            <a:r>
              <a:rPr sz="1000"/>
              <a:t> 【标记: 字体不规范】</a:t>
            </a:r>
            <a:endParaRPr lang="zh-CN" altLang="en-US" sz="1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45612" y="3461459"/>
            <a:ext cx="1839202" cy="1799000"/>
            <a:chOff x="2207227" y="3814390"/>
            <a:chExt cx="1839202" cy="1799000"/>
          </a:xfrm>
        </p:grpSpPr>
        <p:sp>
          <p:nvSpPr>
            <p:cNvPr id="15" name="矩形 14"/>
            <p:cNvSpPr/>
            <p:nvPr/>
          </p:nvSpPr>
          <p:spPr>
            <a:xfrm>
              <a:off x="2207227" y="3814390"/>
              <a:ext cx="1839202" cy="1799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8336" y="3895398"/>
              <a:ext cx="1636985" cy="1636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智能体介绍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 smtClean="0" i="1" u="sng">
                <a:solidFill>
                  <a:srgbClr val="FF0000"/>
                </a:solidFill>
                <a:sym typeface="+mn-ea"/>
              </a:rPr>
              <a:t>智能体发展</a:t>
            </a:r>
            <a:r>
              <a:rPr sz="1000"/>
              <a:t> 【标记: 字体不规范】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90" y="2022475"/>
            <a:ext cx="5833110" cy="4340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410" y="2022475"/>
            <a:ext cx="288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LLM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58547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6525" y="2738120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7060" y="1998345"/>
            <a:ext cx="1052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大模型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bg2">
                  <a:lumMod val="7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3328670" y="310642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46755" y="3559175"/>
            <a:ext cx="75755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记忆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351530" y="4021455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69920" y="4474210"/>
            <a:ext cx="92456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</a:t>
            </a:r>
            <a:r>
              <a:rPr sz="1000"/>
              <a:t> 【标记: 字体不规范】</a:t>
            </a:r>
            <a:endParaRPr lang="zh-CN" altLang="en-US" dirty="0" smtClean="0">
              <a:solidFill>
                <a:srgbClr val="7030A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3328670" y="493649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028950" y="5389245"/>
            <a:ext cx="113792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执行工具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accent4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1667510" y="1099820"/>
            <a:ext cx="77343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5" name="燕尾形 24"/>
          <p:cNvSpPr/>
          <p:nvPr/>
        </p:nvSpPr>
        <p:spPr>
          <a:xfrm>
            <a:off x="4947920" y="1123315"/>
            <a:ext cx="76454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9410" y="988060"/>
            <a:ext cx="1007110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 i="1" u="sng">
                <a:solidFill>
                  <a:srgbClr val="FF0000"/>
                </a:solidFill>
              </a:rPr>
              <a:t>初级</a:t>
            </a:r>
            <a:r>
              <a:rPr sz="1000"/>
              <a:t> 【标记: 字体不规范】</a:t>
            </a:r>
            <a:endParaRPr lang="zh-CN" altLang="en-US" b="1"/>
          </a:p>
        </p:txBody>
      </p:sp>
      <p:sp>
        <p:nvSpPr>
          <p:cNvPr id="27" name="圆角矩形 26"/>
          <p:cNvSpPr/>
          <p:nvPr/>
        </p:nvSpPr>
        <p:spPr>
          <a:xfrm>
            <a:off x="2971800" y="988060"/>
            <a:ext cx="1275080" cy="398780"/>
          </a:xfrm>
          <a:prstGeom prst="roundRect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 i="1" u="sng">
                <a:solidFill>
                  <a:srgbClr val="FF0000"/>
                </a:solidFill>
              </a:rPr>
              <a:t>当前阶段</a:t>
            </a:r>
            <a:r>
              <a:rPr sz="1000"/>
              <a:t> 【标记: 字体不规范】</a:t>
            </a:r>
            <a:endParaRPr lang="zh-CN" altLang="en-US" b="1"/>
          </a:p>
        </p:txBody>
      </p:sp>
      <p:sp>
        <p:nvSpPr>
          <p:cNvPr id="28" name="圆角矩形 27"/>
          <p:cNvSpPr/>
          <p:nvPr/>
        </p:nvSpPr>
        <p:spPr>
          <a:xfrm>
            <a:off x="6487160" y="103505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 i="1" u="sng">
                <a:solidFill>
                  <a:srgbClr val="FF0000"/>
                </a:solidFill>
                <a:sym typeface="+mn-ea"/>
              </a:rPr>
              <a:t>终极形态</a:t>
            </a:r>
            <a:r>
              <a:rPr sz="1000"/>
              <a:t> 【标记: 字体不规范】</a:t>
            </a:r>
            <a:endParaRPr lang="zh-CN" altLang="en-US" b="1"/>
          </a:p>
        </p:txBody>
      </p:sp>
      <p:sp>
        <p:nvSpPr>
          <p:cNvPr id="30" name="圆角矩形 29"/>
          <p:cNvSpPr/>
          <p:nvPr/>
        </p:nvSpPr>
        <p:spPr>
          <a:xfrm>
            <a:off x="10337800" y="289560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 i="1" u="sng">
                <a:solidFill>
                  <a:srgbClr val="FF0000"/>
                </a:solidFill>
              </a:rPr>
              <a:t>前沿研究</a:t>
            </a:r>
            <a:r>
              <a:rPr sz="1000"/>
              <a:t> 【标记: 字体不规范】</a:t>
            </a:r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10520998" y="359410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7800" y="4861560"/>
            <a:ext cx="147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智能体安全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20998" y="419227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群体智能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335153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79090" y="2731770"/>
            <a:ext cx="1367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r>
              <a:rPr sz="1000"/>
              <a:t> 【标记: 字体不规范】</a:t>
            </a:r>
            <a:endParaRPr lang="zh-CN" altLang="en-US" dirty="0" smtClean="0">
              <a:solidFill>
                <a:srgbClr val="FF000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18125" y="2624455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感知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7815" y="486156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4805" y="279781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525" y="1518920"/>
            <a:ext cx="1694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r>
              <a:rPr sz="1000"/>
              <a:t> 【标记: 字体不规范x3】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1860" y="1518920"/>
            <a:ext cx="298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弱感知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r>
              <a:rPr sz="1000"/>
              <a:t> 【标记: 字体不规范x5】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84825" y="1515110"/>
            <a:ext cx="3600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强感知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r>
              <a:rPr sz="1000"/>
              <a:t> 【标记: 字体不规范x6】</a:t>
            </a:r>
            <a:endParaRPr lang="zh-CN" altLang="en-US" sz="1400" b="1" dirty="0" smtClean="0">
              <a:solidFill>
                <a:srgbClr val="92D05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 dirty="0" smtClean="0" i="1" u="sng">
                <a:solidFill>
                  <a:srgbClr val="FF0000"/>
                </a:solidFill>
                <a:sym typeface="+mn-ea"/>
              </a:rPr>
              <a:t>智能体应用分类及代表性产品</a:t>
            </a:r>
            <a:r>
              <a:rPr sz="1000"/>
              <a:t> 【标记: 字体不规范】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340" y="892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C00000"/>
              </a:buClr>
              <a:buFont typeface="Wingdings" panose="05000000000000000000" charset="0"/>
              <a:buChar char="n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2743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超级智能体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340" y="468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操作系统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30" y="1533525"/>
            <a:ext cx="1111250" cy="757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1518285"/>
            <a:ext cx="2316480" cy="779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260" y="1503680"/>
            <a:ext cx="1969135" cy="77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5" y="1518285"/>
            <a:ext cx="3716655" cy="772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3268345"/>
            <a:ext cx="1186180" cy="1157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3268345"/>
            <a:ext cx="2597785" cy="11569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3268345"/>
            <a:ext cx="2588260" cy="113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" y="5233035"/>
            <a:ext cx="168592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矩形 38"/>
          <p:cNvSpPr/>
          <p:nvPr/>
        </p:nvSpPr>
        <p:spPr>
          <a:xfrm>
            <a:off x="455295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 i="1" u="sng">
                <a:solidFill>
                  <a:srgbClr val="FF0000"/>
                </a:solidFill>
                <a:sym typeface="+mn-ea"/>
              </a:rPr>
              <a:t>Gemini-CLI</a:t>
            </a:r>
            <a:r>
              <a:rPr lang="zh-CN" altLang="en-US" sz="2665" b="1" dirty="0" smtClean="0" i="1" u="sng">
                <a:solidFill>
                  <a:srgbClr val="FF0000"/>
                </a:solidFill>
                <a:sym typeface="+mn-ea"/>
              </a:rPr>
              <a:t>介绍</a:t>
            </a:r>
            <a:r>
              <a:rPr sz="1000"/>
              <a:t> 【标记: 字体不规范】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370330" y="1506855"/>
            <a:ext cx="1423670" cy="347345"/>
          </a:xfrm>
          <a:prstGeom prst="flowChartAlternate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用户输入</a:t>
            </a:r>
            <a:r>
              <a:rPr sz="1000"/>
              <a:t> 【标记: 字体不规范】</a:t>
            </a:r>
            <a:endParaRPr lang="zh-CN" altLang="en-US" sz="1400"/>
          </a:p>
        </p:txBody>
      </p:sp>
      <p:sp>
        <p:nvSpPr>
          <p:cNvPr id="5" name="流程图: 可选过程 4"/>
          <p:cNvSpPr/>
          <p:nvPr/>
        </p:nvSpPr>
        <p:spPr>
          <a:xfrm>
            <a:off x="1370330" y="234823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提示词更新</a:t>
            </a:r>
            <a:r>
              <a:rPr sz="1000"/>
              <a:t> 【标记: 字体不规范】</a:t>
            </a:r>
            <a:endParaRPr lang="zh-CN" altLang="en-US" sz="1400"/>
          </a:p>
        </p:txBody>
      </p:sp>
      <p:sp>
        <p:nvSpPr>
          <p:cNvPr id="6" name="流程图: 可选过程 5"/>
          <p:cNvSpPr/>
          <p:nvPr/>
        </p:nvSpPr>
        <p:spPr>
          <a:xfrm>
            <a:off x="1370330" y="304800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大模型响应</a:t>
            </a:r>
            <a:r>
              <a:rPr sz="1000"/>
              <a:t> 【标记: 字体不规范】</a:t>
            </a:r>
            <a:endParaRPr lang="zh-CN" altLang="en-US" sz="1400"/>
          </a:p>
        </p:txBody>
      </p:sp>
      <p:sp>
        <p:nvSpPr>
          <p:cNvPr id="7" name="流程图: 可选过程 6"/>
          <p:cNvSpPr/>
          <p:nvPr/>
        </p:nvSpPr>
        <p:spPr>
          <a:xfrm>
            <a:off x="1370330" y="437324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响应结果处理</a:t>
            </a:r>
            <a:r>
              <a:rPr sz="1000"/>
              <a:t> 【标记: 字体不规范】</a:t>
            </a:r>
            <a:endParaRPr lang="zh-CN" altLang="en-US" sz="1400"/>
          </a:p>
        </p:txBody>
      </p:sp>
      <p:sp>
        <p:nvSpPr>
          <p:cNvPr id="8" name="流程图: 决策 7"/>
          <p:cNvSpPr/>
          <p:nvPr/>
        </p:nvSpPr>
        <p:spPr>
          <a:xfrm>
            <a:off x="2954020" y="3618865"/>
            <a:ext cx="2774315" cy="666115"/>
          </a:xfrm>
          <a:prstGeom prst="flowChartDecisi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是否包含工具调用</a:t>
            </a:r>
            <a:r>
              <a:rPr sz="1000"/>
              <a:t> 【标记: 字体不规范】</a:t>
            </a:r>
            <a:endParaRPr lang="zh-CN" altLang="en-US" sz="1400"/>
          </a:p>
        </p:txBody>
      </p:sp>
      <p:cxnSp>
        <p:nvCxnSpPr>
          <p:cNvPr id="9" name="直接箭头连接符 8"/>
          <p:cNvCxnSpPr>
            <a:stCxn id="4" idx="2"/>
            <a:endCxn id="5" idx="0"/>
          </p:cNvCxnSpPr>
          <p:nvPr/>
        </p:nvCxnSpPr>
        <p:spPr>
          <a:xfrm>
            <a:off x="2082165" y="1854200"/>
            <a:ext cx="0" cy="4940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2082165" y="2695575"/>
            <a:ext cx="0" cy="3524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2082483" y="3395345"/>
            <a:ext cx="0" cy="9779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流程图: 可选过程 11"/>
          <p:cNvSpPr/>
          <p:nvPr/>
        </p:nvSpPr>
        <p:spPr>
          <a:xfrm>
            <a:off x="1370330" y="525843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文本回复输出</a:t>
            </a:r>
            <a:r>
              <a:rPr sz="1000"/>
              <a:t> 【标记: 字体不规范】</a:t>
            </a:r>
            <a:endParaRPr lang="zh-CN" altLang="en-US" sz="14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22170" y="4720590"/>
            <a:ext cx="0" cy="5378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3629343" y="5258435"/>
            <a:ext cx="1423670" cy="347345"/>
          </a:xfrm>
          <a:prstGeom prst="flowChartAlternateProcess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回复结束</a:t>
            </a:r>
            <a:r>
              <a:rPr sz="1000"/>
              <a:t> 【标记: 字体不规范】</a:t>
            </a:r>
            <a:endParaRPr lang="zh-CN" altLang="en-US" sz="1400"/>
          </a:p>
        </p:txBody>
      </p:sp>
      <p:cxnSp>
        <p:nvCxnSpPr>
          <p:cNvPr id="18" name="直接箭头连接符 17"/>
          <p:cNvCxnSpPr>
            <a:stCxn id="8" idx="2"/>
            <a:endCxn id="17" idx="0"/>
          </p:cNvCxnSpPr>
          <p:nvPr/>
        </p:nvCxnSpPr>
        <p:spPr>
          <a:xfrm>
            <a:off x="4341495" y="4284980"/>
            <a:ext cx="0" cy="9734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流程图: 可选过程 18"/>
          <p:cNvSpPr/>
          <p:nvPr/>
        </p:nvSpPr>
        <p:spPr>
          <a:xfrm>
            <a:off x="3629343" y="303339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工具执行</a:t>
            </a:r>
            <a:r>
              <a:rPr sz="1000"/>
              <a:t> 【标记: 字体不规范】</a:t>
            </a:r>
            <a:endParaRPr lang="zh-CN" altLang="en-US" sz="1400"/>
          </a:p>
        </p:txBody>
      </p:sp>
      <p:sp>
        <p:nvSpPr>
          <p:cNvPr id="20" name="流程图: 可选过程 19"/>
          <p:cNvSpPr/>
          <p:nvPr/>
        </p:nvSpPr>
        <p:spPr>
          <a:xfrm>
            <a:off x="3629343" y="235775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 i="1" u="sng">
                <a:solidFill>
                  <a:srgbClr val="FF0000"/>
                </a:solidFill>
              </a:rPr>
              <a:t>执行结果处理</a:t>
            </a:r>
            <a:r>
              <a:rPr sz="1000"/>
              <a:t> 【标记: 字体不规范】</a:t>
            </a:r>
            <a:endParaRPr lang="zh-CN" altLang="en-US" sz="140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337685" y="2705100"/>
            <a:ext cx="0" cy="2609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6" idx="2"/>
            <a:endCxn id="8" idx="1"/>
          </p:cNvCxnSpPr>
          <p:nvPr/>
        </p:nvCxnSpPr>
        <p:spPr>
          <a:xfrm rot="5400000" flipV="1">
            <a:off x="2239645" y="3237230"/>
            <a:ext cx="556895" cy="8718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88485" y="4445000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No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39920" y="3394075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Yes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481455"/>
            <a:ext cx="366395" cy="4330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2357755"/>
            <a:ext cx="412115" cy="294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3033395"/>
            <a:ext cx="419100" cy="3619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" y="4339590"/>
            <a:ext cx="419100" cy="381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2324100"/>
            <a:ext cx="419100" cy="381000"/>
          </a:xfrm>
          <a:prstGeom prst="rect">
            <a:avLst/>
          </a:prstGeom>
        </p:spPr>
      </p:pic>
      <p:cxnSp>
        <p:nvCxnSpPr>
          <p:cNvPr id="31" name="肘形连接符 30"/>
          <p:cNvCxnSpPr>
            <a:stCxn id="20" idx="0"/>
            <a:endCxn id="5" idx="0"/>
          </p:cNvCxnSpPr>
          <p:nvPr/>
        </p:nvCxnSpPr>
        <p:spPr>
          <a:xfrm rot="16200000" flipV="1">
            <a:off x="3207068" y="1223328"/>
            <a:ext cx="9525" cy="2259330"/>
          </a:xfrm>
          <a:prstGeom prst="bentConnector3">
            <a:avLst>
              <a:gd name="adj1" fmla="val 3020000"/>
            </a:avLst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rcRect r="22298"/>
          <a:stretch>
            <a:fillRect/>
          </a:stretch>
        </p:blipFill>
        <p:spPr>
          <a:xfrm>
            <a:off x="939165" y="5230495"/>
            <a:ext cx="360680" cy="4191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510" y="5198745"/>
            <a:ext cx="438150" cy="4508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570" y="2978150"/>
            <a:ext cx="466090" cy="415925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8" idx="0"/>
            <a:endCxn id="19" idx="2"/>
          </p:cNvCxnSpPr>
          <p:nvPr/>
        </p:nvCxnSpPr>
        <p:spPr>
          <a:xfrm flipV="1">
            <a:off x="4341495" y="3380740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560" y="3679190"/>
            <a:ext cx="361950" cy="41592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580640" y="92964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工作原理</a:t>
            </a:r>
            <a:r>
              <a:rPr sz="1000"/>
              <a:t> 【标记: 字体不规范】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4750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文件系统工具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：用于与文件和目录交互（读取、写入、编辑、搜索等）。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Shell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工具：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用于执行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shell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命令。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网页获取工具（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web_fetch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用于从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URL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检索内容。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网页搜索工具（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web_search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用于在互联网上进行搜索。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多文件读取工具（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read_many_files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专门用于一次性读取多个文件或目录内容的工具。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记忆工具（</a:t>
            </a: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save_memory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用于跨会话保存和调用信息。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MCP </a:t>
            </a:r>
            <a:r>
              <a:rPr lang="zh-CN" altLang="en-US" sz="1400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服务器：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作为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Gemini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大模型与本地环境或其他服务（如</a:t>
            </a:r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API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）之间的桥梁。</a:t>
            </a:r>
            <a:r>
              <a:rPr sz="1000"/>
              <a:t> 【标记: 字体不规范x18】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88045" y="92964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内置工具</a:t>
            </a:r>
            <a:r>
              <a:rPr sz="1000"/>
              <a:t> 【标记: 字体不规范】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 i="1" u="sng">
                <a:solidFill>
                  <a:srgbClr val="FF0000"/>
                </a:solidFill>
                <a:sym typeface="+mn-ea"/>
              </a:rPr>
              <a:t>GenSpark</a:t>
            </a:r>
            <a:r>
              <a:rPr lang="zh-CN" altLang="en-US" sz="2665" b="1" dirty="0" smtClean="0" i="1" u="sng">
                <a:solidFill>
                  <a:srgbClr val="FF0000"/>
                </a:solidFill>
                <a:sym typeface="+mn-ea"/>
              </a:rPr>
              <a:t>介绍</a:t>
            </a:r>
            <a:r>
              <a:rPr sz="1000"/>
              <a:t> 【标记: 字体不规范】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925955"/>
            <a:ext cx="8973820" cy="3719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760" y="793750"/>
            <a:ext cx="1104392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088136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区别于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Gemini-CLI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等专注于编程的智能体，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GenSpark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等智能体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支持更多模型和工具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，并针对这些模型和工具的使用进行细致的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工作流优化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r>
              <a:rPr sz="1000"/>
              <a:t> 【标记: 字体不规范x6】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320" y="5904230"/>
            <a:ext cx="9820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https://www.bilibili.com/video/BV1nQG2z7E38/?spm_id_from=333.337.search-card.all.click&amp;vd_source=cba9808c8d6b7d597f9a5451dc7f1619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5926455" y="4279900"/>
            <a:ext cx="6116955" cy="24415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25820" y="1725930"/>
            <a:ext cx="6116955" cy="24745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3210" y="1725930"/>
            <a:ext cx="5558790" cy="4485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 i="1" u="sng">
                <a:solidFill>
                  <a:srgbClr val="FF0000"/>
                </a:solidFill>
                <a:sym typeface="+mn-ea"/>
              </a:rPr>
              <a:t>UF0</a:t>
            </a:r>
            <a:r>
              <a:rPr lang="zh-CN" altLang="en-US" sz="2665" b="1" dirty="0" smtClean="0" i="1" u="sng">
                <a:solidFill>
                  <a:srgbClr val="FF0000"/>
                </a:solidFill>
                <a:sym typeface="+mn-ea"/>
              </a:rPr>
              <a:t>介绍</a:t>
            </a:r>
            <a:r>
              <a:rPr sz="1000"/>
              <a:t> 【标记: 字体不规范】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760" y="793750"/>
            <a:ext cx="1163447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150747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UFO</a:t>
            </a:r>
            <a:r>
              <a:rPr lang="en-US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²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把大模型变成真正的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“Windows 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桌面管家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”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，能跨应用自动完成任务而不打扰用户。它通过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HostAgent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统筹、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专精，结合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GUI–API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混合操作，实现高效、安全、可扩展的系统级自动化。</a:t>
            </a:r>
            <a:r>
              <a:rPr sz="1000"/>
              <a:t> 【标记: 字体不规范x6】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760" y="6211570"/>
            <a:ext cx="4386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https://www.youtube.com/watch?v=QT_OhygMVXU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2226945"/>
            <a:ext cx="5270500" cy="357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0" y="2188845"/>
            <a:ext cx="5573395" cy="187071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85" y="4329430"/>
            <a:ext cx="3490595" cy="23412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27300" y="1805305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整体框架</a:t>
            </a:r>
            <a:r>
              <a:rPr sz="1000"/>
              <a:t> 【标记: 字体不规范】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56550" y="1725930"/>
            <a:ext cx="251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执行流程演示</a:t>
            </a:r>
            <a:r>
              <a:rPr sz="1000"/>
              <a:t> 【标记: 字体不规范】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59500" y="5046980"/>
            <a:ext cx="1154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主桌面和虚拟桌面</a:t>
            </a:r>
            <a:r>
              <a:rPr sz="1000"/>
              <a:t> 【标记: 字体不规范】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思考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633666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智能体的上限取决于大模型的能力，并受到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系统架构、提示词设计、工作流设计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等重要因素的影响。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智能体的能力体现在大模型是否能准确地调用工具，而工具调用的效果除大模型本身能力外还取决于工具是否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有明确且稳定的输入和输出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编程领域智能体发展最为迅猛，有两个主要原因：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）编程任务的输入和输出都为文本；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）调用工具的输入和输出基本也是文本且十分稳定。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其他领域智能体目前大多处于发展阶段。主要原因：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）多模态模型能力尚未足够优秀；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）工具输入和输出难以用少量文字清楚说明（如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）；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的数据不透明或为开放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接口（如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Excel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Google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地图）。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目前除少量头部大模型开发企业外，全球多数</a:t>
            </a:r>
            <a:r>
              <a:rPr lang="en-US" altLang="zh-CN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相关企业都关注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垂直领域智能体构建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或基于开源大模型进行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模型微调</a:t>
            </a:r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r>
              <a:rPr sz="1000"/>
              <a:t> 【标记: 字体不规范x19】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7525" y="1064260"/>
            <a:ext cx="4601210" cy="50717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32750" y="1247140"/>
            <a:ext cx="253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智能体输入提示词构成</a:t>
            </a:r>
            <a:r>
              <a:rPr sz="1000"/>
              <a:t> 【标记: 字体不规范】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0240" y="1790065"/>
            <a:ext cx="438658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用户输入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工具名称、功能描述、参数说明、输出格式说明。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当前环境说明，如操作系统、日期、项目路径等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4.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智能体角色说明，如扮演角色、输入说明、输出说明、约束等。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必要信息备注，如项目代码结构、需求文档、说明文档等。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6. </a:t>
            </a:r>
            <a:r>
              <a:rPr lang="zh-CN" altLang="en-US" sz="1400" dirty="0" smtClean="0" i="1" u="sng">
                <a:solidFill>
                  <a:srgbClr val="FF000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输出格式要求。</a:t>
            </a:r>
            <a:r>
              <a:rPr sz="1000"/>
              <a:t> 【标记: 字体不规范x6】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 u="sng">
                <a:solidFill>
                  <a:srgbClr val="FF0000"/>
                </a:solidFill>
              </a:rPr>
              <a:t>扣子介绍</a:t>
            </a:r>
            <a:r>
              <a:rPr sz="1000"/>
              <a:t> 【标记: 字体不规范】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RESOURCE_RECORD_KEY" val="{&quot;13&quot;:[4364900]}"/>
</p:tagLst>
</file>

<file path=ppt/theme/theme1.xml><?xml version="1.0" encoding="utf-8"?>
<a:theme xmlns:a="http://schemas.openxmlformats.org/drawingml/2006/main" name="Office 主题​​">
  <a:themeElements>
    <a:clrScheme name="光庭标准配色">
      <a:dk1>
        <a:srgbClr val="000000"/>
      </a:dk1>
      <a:lt1>
        <a:srgbClr val="FFFFFF"/>
      </a:lt1>
      <a:dk2>
        <a:srgbClr val="727171"/>
      </a:dk2>
      <a:lt2>
        <a:srgbClr val="8F97AA"/>
      </a:lt2>
      <a:accent1>
        <a:srgbClr val="E61932"/>
      </a:accent1>
      <a:accent2>
        <a:srgbClr val="3B8FFF"/>
      </a:accent2>
      <a:accent3>
        <a:srgbClr val="E4E4E4"/>
      </a:accent3>
      <a:accent4>
        <a:srgbClr val="F0CC7E"/>
      </a:accent4>
      <a:accent5>
        <a:srgbClr val="8F97A9"/>
      </a:accent5>
      <a:accent6>
        <a:srgbClr val="FFFFFF"/>
      </a:accent6>
      <a:hlink>
        <a:srgbClr val="3B8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/>
            </a:gs>
            <a:gs pos="100000">
              <a:srgbClr val="E9EEF5"/>
            </a:gs>
          </a:gsLst>
          <a:lin ang="16200000" scaled="0"/>
        </a:gradFill>
        <a:ln w="63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>
                <a:lumMod val="75000"/>
                <a:lumOff val="25000"/>
              </a:schemeClr>
            </a:solidFill>
            <a:latin typeface="HarmonyOS Sans SC" panose="00000500000000000000" pitchFamily="2" charset="-122"/>
            <a:ea typeface="HarmonyOS Sans SC" panose="000005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宽屏</PresentationFormat>
  <Paragraphs>198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HarmonyOS Sans SC</vt:lpstr>
      <vt:lpstr>AR PL UKai CN</vt:lpstr>
      <vt:lpstr>HarmonyOS Sans SC Light</vt:lpstr>
      <vt:lpstr>HarmonyOS Sans SC Medium</vt:lpstr>
      <vt:lpstr>DejaVu Sans</vt:lpstr>
      <vt:lpstr>Calibri</vt:lpstr>
      <vt:lpstr>Wingdings</vt:lpstr>
      <vt:lpstr>文泉驿微米黑</vt:lpstr>
      <vt:lpstr>等线</vt:lpstr>
      <vt:lpstr>Gubbi</vt:lpstr>
      <vt:lpstr>Noto Serif CJK SC</vt:lpstr>
      <vt:lpstr>微软雅黑</vt:lpstr>
      <vt:lpstr>宋体</vt:lpstr>
      <vt:lpstr>Arial Unicode MS</vt:lpstr>
      <vt:lpstr>游ゴシック</vt:lpstr>
      <vt:lpstr>Office 主题​​</vt:lpstr>
      <vt:lpstr>PowerPoint 演示文稿</vt:lpstr>
      <vt:lpstr>智能体介绍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  <vt:lpstr>扣子介绍</vt:lpstr>
      <vt:lpstr>扣子介绍</vt:lpstr>
      <vt:lpstr>扣子核心优点</vt:lpstr>
      <vt:lpstr>思考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e68657</dc:creator>
  <cp:lastModifiedBy>niejie</cp:lastModifiedBy>
  <cp:revision>95</cp:revision>
  <dcterms:created xsi:type="dcterms:W3CDTF">2025-08-26T05:06:28Z</dcterms:created>
  <dcterms:modified xsi:type="dcterms:W3CDTF">2025-08-26T05:06:28Z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5E2940F6716144A096A07DA13438318F_13</vt:lpwstr>
  </property>
  <property fmtid="{D5CDD505-2E9C-101B-9397-08002B2CF9AE}" pid="3" name="KSOProductBuildVer">
    <vt:lpwstr>2052-12.1.2.22570</vt:lpwstr>
  </property>
</Properties>
</file>